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3"/>
  </p:notesMasterIdLst>
  <p:sldIdLst>
    <p:sldId id="257" r:id="rId2"/>
    <p:sldId id="258" r:id="rId3"/>
    <p:sldId id="275" r:id="rId4"/>
    <p:sldId id="265" r:id="rId5"/>
    <p:sldId id="271" r:id="rId6"/>
    <p:sldId id="272" r:id="rId7"/>
    <p:sldId id="273" r:id="rId8"/>
    <p:sldId id="274" r:id="rId9"/>
    <p:sldId id="276" r:id="rId10"/>
    <p:sldId id="277" r:id="rId11"/>
    <p:sldId id="278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9113" autoAdjust="0"/>
    <p:restoredTop sz="94622" autoAdjust="0"/>
  </p:normalViewPr>
  <p:slideViewPr>
    <p:cSldViewPr>
      <p:cViewPr varScale="1">
        <p:scale>
          <a:sx n="69" d="100"/>
          <a:sy n="69" d="100"/>
        </p:scale>
        <p:origin x="-168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B085E74D-83D7-4372-9B3B-5F443AA9E33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637DED-95E0-4065-93DF-EFF5C6348C1E}" type="slidenum">
              <a:rPr lang="en-US"/>
              <a:pPr/>
              <a:t>4</a:t>
            </a:fld>
            <a:endParaRPr lang="en-US"/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SG"/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9050" tIns="0" rIns="19050" bIns="0" anchor="b"/>
          <a:lstStyle/>
          <a:p>
            <a:pPr algn="r"/>
            <a:r>
              <a:rPr lang="en-US" sz="1000" i="1">
                <a:latin typeface="Times New Roman" pitchFamily="18" charset="0"/>
              </a:rPr>
              <a:t>4</a:t>
            </a: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SG"/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SG"/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2535" name="Rectangle 7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842" name="Group 2"/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35843" name="Freeform 3"/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/>
              <a:ahLst/>
              <a:cxnLst>
                <a:cxn ang="0">
                  <a:pos x="5154" y="1769"/>
                </a:cxn>
                <a:cxn ang="0">
                  <a:pos x="0" y="2304"/>
                </a:cxn>
                <a:cxn ang="0">
                  <a:pos x="0" y="1252"/>
                </a:cxn>
                <a:cxn ang="0">
                  <a:pos x="5155" y="0"/>
                </a:cxn>
                <a:cxn ang="0">
                  <a:pos x="5155" y="1416"/>
                </a:cxn>
                <a:cxn ang="0">
                  <a:pos x="5154" y="1769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35844" name="Freeform 4"/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/>
              <a:ahLst/>
              <a:cxnLst>
                <a:cxn ang="0">
                  <a:pos x="5311" y="3209"/>
                </a:cxn>
                <a:cxn ang="0">
                  <a:pos x="0" y="3689"/>
                </a:cxn>
                <a:cxn ang="0">
                  <a:pos x="0" y="9"/>
                </a:cxn>
                <a:cxn ang="0">
                  <a:pos x="5328" y="0"/>
                </a:cxn>
                <a:cxn ang="0">
                  <a:pos x="5311" y="320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</p:grpSp>
      <p:sp>
        <p:nvSpPr>
          <p:cNvPr id="35845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5848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5FC15E4-6CB3-4162-82BC-D4EE3DE8FD7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5849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2BDAC8-1080-4D85-AEE5-C0547BE6AED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6E9C83-7C62-4B9E-837D-32CC301234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endParaRPr lang="en-S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323E9642-8F84-4DEC-BCEF-DE66307D8A5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146EAC-DBC3-4702-A529-590F84191D5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1AA3B5-3F68-49B3-A895-8636F3ED13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D07E3C-C4DF-4325-950E-18F23D18F4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2A2FFF-410D-4B5F-9537-D4C3DE12F13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7D52BD-C141-407D-B1E3-6A870C8B429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C49FE2-0C27-4B2B-B018-4248FEDDDE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8214F2-41D8-4CAC-88C0-619015D1A68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C8CCAB-040A-4689-8B0B-0D6C45C0760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818" name="Group 2"/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34819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/>
              <a:ahLst/>
              <a:cxnLst>
                <a:cxn ang="0">
                  <a:pos x="4800" y="299"/>
                </a:cxn>
                <a:cxn ang="0">
                  <a:pos x="0" y="665"/>
                </a:cxn>
                <a:cxn ang="0">
                  <a:pos x="0" y="0"/>
                </a:cxn>
                <a:cxn ang="0">
                  <a:pos x="4806" y="1"/>
                </a:cxn>
                <a:cxn ang="0">
                  <a:pos x="4800" y="153"/>
                </a:cxn>
                <a:cxn ang="0">
                  <a:pos x="4800" y="299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34820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/>
              <a:ahLst/>
              <a:cxnLst>
                <a:cxn ang="0">
                  <a:pos x="4560" y="932"/>
                </a:cxn>
                <a:cxn ang="0">
                  <a:pos x="0" y="1199"/>
                </a:cxn>
                <a:cxn ang="0">
                  <a:pos x="0" y="0"/>
                </a:cxn>
                <a:cxn ang="0">
                  <a:pos x="4562" y="0"/>
                </a:cxn>
                <a:cxn ang="0">
                  <a:pos x="4560" y="932"/>
                </a:cxn>
                <a:cxn ang="0">
                  <a:pos x="4560" y="932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</p:grpSp>
      <p:sp>
        <p:nvSpPr>
          <p:cNvPr id="3482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34824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3482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9096C6DA-55F2-417A-A2FF-C396F5D502DA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685800" y="1371600"/>
            <a:ext cx="8077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endParaRPr lang="en-US" sz="540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447800"/>
            <a:ext cx="8229600" cy="3657600"/>
          </a:xfrm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r>
              <a:rPr lang="en-GB" sz="5500" b="1">
                <a:solidFill>
                  <a:srgbClr val="CCFFCC"/>
                </a:solidFill>
              </a:rPr>
              <a:t>ENTREPRENEURSHIP</a:t>
            </a:r>
            <a:r>
              <a:rPr lang="en-US" sz="5500" b="1">
                <a:solidFill>
                  <a:srgbClr val="CCFFCC"/>
                </a:solidFill>
              </a:rPr>
              <a:t> </a:t>
            </a:r>
            <a:br>
              <a:rPr lang="en-US" sz="5500" b="1">
                <a:solidFill>
                  <a:srgbClr val="CCFFCC"/>
                </a:solidFill>
              </a:rPr>
            </a:br>
            <a:r>
              <a:rPr lang="en-US" sz="5500" b="1">
                <a:solidFill>
                  <a:srgbClr val="CCFFCC"/>
                </a:solidFill>
              </a:rPr>
              <a:t>Lecture No: 25</a:t>
            </a:r>
            <a:br>
              <a:rPr lang="en-US" sz="5500" b="1">
                <a:solidFill>
                  <a:srgbClr val="CCFFCC"/>
                </a:solidFill>
              </a:rPr>
            </a:br>
            <a:r>
              <a:rPr lang="en-US" sz="5500" b="1">
                <a:solidFill>
                  <a:srgbClr val="CCFFCC"/>
                </a:solidFill>
              </a:rPr>
              <a:t>BY </a:t>
            </a:r>
            <a:br>
              <a:rPr lang="en-US" sz="5500" b="1">
                <a:solidFill>
                  <a:srgbClr val="CCFFCC"/>
                </a:solidFill>
              </a:rPr>
            </a:br>
            <a:r>
              <a:rPr lang="en-US" sz="5500" b="1">
                <a:solidFill>
                  <a:srgbClr val="CCFFCC"/>
                </a:solidFill>
              </a:rPr>
              <a:t>CH. SHAHZAD ANSAR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Understanding the Marketing plan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Wingdings" pitchFamily="2" charset="2"/>
              <a:buNone/>
            </a:pPr>
            <a:r>
              <a:rPr lang="en-US"/>
              <a:t>It is designed to provide the answers to three basic questions: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/>
              <a:t>Where have we been? 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/>
              <a:t>Where do we want to go (short term)? 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/>
              <a:t>How do we get there?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Characteristic of Marketing Plan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800"/>
              <a:t>Provide a strategy to accomplish the company mission. </a:t>
            </a:r>
          </a:p>
          <a:p>
            <a:pPr marL="533400" indent="-5334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800"/>
              <a:t>Be based on facts and valid assumptions. </a:t>
            </a:r>
          </a:p>
          <a:p>
            <a:pPr marL="533400" indent="-5334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800"/>
              <a:t>Provide for the use of existing resources. </a:t>
            </a:r>
          </a:p>
          <a:p>
            <a:pPr marL="533400" indent="-5334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800"/>
              <a:t>Describe an organization to implement the plan. </a:t>
            </a:r>
          </a:p>
          <a:p>
            <a:pPr marL="533400" indent="-5334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800"/>
              <a:t>Provide for continuity. </a:t>
            </a:r>
          </a:p>
          <a:p>
            <a:pPr marL="533400" indent="-5334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800"/>
              <a:t>Be simple and short. </a:t>
            </a:r>
          </a:p>
          <a:p>
            <a:pPr marL="533400" indent="-5334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800"/>
              <a:t>Be flexible. </a:t>
            </a:r>
          </a:p>
          <a:p>
            <a:pPr marL="533400" indent="-5334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800"/>
              <a:t>Specify performance criteria that can be monitored and controlled. </a:t>
            </a:r>
          </a:p>
          <a:p>
            <a:pPr marL="533400" indent="-533400">
              <a:lnSpc>
                <a:spcPct val="80000"/>
              </a:lnSpc>
              <a:buFont typeface="Wingdings" pitchFamily="2" charset="2"/>
              <a:buNone/>
            </a:pPr>
            <a:endParaRPr lang="en-US" sz="28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514600"/>
            <a:ext cx="8229600" cy="1706563"/>
          </a:xfrm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r>
              <a:rPr lang="en-US" sz="6500" b="1">
                <a:solidFill>
                  <a:srgbClr val="CCFFCC"/>
                </a:solidFill>
              </a:rPr>
              <a:t>The Marketing Plan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 for a Marketing Plan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Situation analysis</a:t>
            </a:r>
          </a:p>
          <a:p>
            <a:pPr>
              <a:lnSpc>
                <a:spcPct val="90000"/>
              </a:lnSpc>
            </a:pPr>
            <a:r>
              <a:rPr lang="en-US" sz="2800"/>
              <a:t>Background of venture</a:t>
            </a:r>
          </a:p>
          <a:p>
            <a:pPr>
              <a:lnSpc>
                <a:spcPct val="90000"/>
              </a:lnSpc>
            </a:pPr>
            <a:r>
              <a:rPr lang="en-US" sz="2800"/>
              <a:t>Market opportunities and threats</a:t>
            </a:r>
          </a:p>
          <a:p>
            <a:pPr>
              <a:lnSpc>
                <a:spcPct val="90000"/>
              </a:lnSpc>
            </a:pPr>
            <a:r>
              <a:rPr lang="en-US" sz="2800"/>
              <a:t>Competitor analysis</a:t>
            </a:r>
          </a:p>
          <a:p>
            <a:pPr>
              <a:lnSpc>
                <a:spcPct val="90000"/>
              </a:lnSpc>
            </a:pPr>
            <a:r>
              <a:rPr lang="en-US" sz="2800"/>
              <a:t>Strength and weaknesses of venture</a:t>
            </a:r>
          </a:p>
          <a:p>
            <a:pPr>
              <a:lnSpc>
                <a:spcPct val="90000"/>
              </a:lnSpc>
            </a:pPr>
            <a:r>
              <a:rPr lang="en-US" sz="2800"/>
              <a:t>Marketing objectives and goals</a:t>
            </a:r>
          </a:p>
          <a:p>
            <a:pPr>
              <a:lnSpc>
                <a:spcPct val="90000"/>
              </a:lnSpc>
            </a:pPr>
            <a:r>
              <a:rPr lang="en-US" sz="2800"/>
              <a:t>Marketing strategies and action programs</a:t>
            </a:r>
          </a:p>
          <a:p>
            <a:pPr>
              <a:lnSpc>
                <a:spcPct val="90000"/>
              </a:lnSpc>
            </a:pPr>
            <a:r>
              <a:rPr lang="en-US" sz="2800"/>
              <a:t>Budgets</a:t>
            </a:r>
          </a:p>
          <a:p>
            <a:pPr>
              <a:lnSpc>
                <a:spcPct val="90000"/>
              </a:lnSpc>
            </a:pPr>
            <a:r>
              <a:rPr lang="en-US" sz="2800"/>
              <a:t>Controls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610600" cy="838200"/>
          </a:xfrm>
          <a:noFill/>
          <a:ln/>
        </p:spPr>
        <p:txBody>
          <a:bodyPr lIns="90488" tIns="44450" rIns="90488" bIns="44450"/>
          <a:lstStyle/>
          <a:p>
            <a:pPr>
              <a:buClr>
                <a:srgbClr val="CCFFCC"/>
              </a:buClr>
            </a:pPr>
            <a:r>
              <a:rPr lang="en-US" b="1">
                <a:solidFill>
                  <a:srgbClr val="CCFFCC"/>
                </a:solidFill>
              </a:rPr>
              <a:t>Purpose and timing of the Marketing Plan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676400"/>
            <a:ext cx="8077200" cy="4953000"/>
          </a:xfrm>
          <a:noFill/>
          <a:ln/>
        </p:spPr>
        <p:txBody>
          <a:bodyPr lIns="90488" tIns="44450" rIns="90488" bIns="44450"/>
          <a:lstStyle/>
          <a:p>
            <a:pPr>
              <a:buClr>
                <a:srgbClr val="CCFFCC"/>
              </a:buClr>
              <a:buFont typeface="Wingdings" pitchFamily="2" charset="2"/>
              <a:buChar char="Ø"/>
            </a:pPr>
            <a:r>
              <a:rPr lang="en-US" sz="3000" b="1">
                <a:solidFill>
                  <a:srgbClr val="CCFFCC"/>
                </a:solidFill>
              </a:rPr>
              <a:t>Marketing Plan should be an annual activity</a:t>
            </a:r>
          </a:p>
          <a:p>
            <a:pPr>
              <a:buClr>
                <a:srgbClr val="CCFFCC"/>
              </a:buClr>
              <a:buFont typeface="Wingdings" pitchFamily="2" charset="2"/>
              <a:buChar char="Ø"/>
            </a:pPr>
            <a:r>
              <a:rPr lang="en-US" sz="3000" b="1">
                <a:solidFill>
                  <a:srgbClr val="CCFFCC"/>
                </a:solidFill>
              </a:rPr>
              <a:t>It should focus on the strategies for the first three years of the business</a:t>
            </a:r>
          </a:p>
          <a:p>
            <a:pPr>
              <a:buClr>
                <a:srgbClr val="CCFFCC"/>
              </a:buClr>
              <a:buFont typeface="Wingdings" pitchFamily="2" charset="2"/>
              <a:buChar char="Ø"/>
            </a:pPr>
            <a:r>
              <a:rPr lang="en-US" sz="3000" b="1">
                <a:solidFill>
                  <a:srgbClr val="CCFFCC"/>
                </a:solidFill>
              </a:rPr>
              <a:t>The first year contains comprehensive goals and strategies</a:t>
            </a:r>
          </a:p>
          <a:p>
            <a:pPr>
              <a:buClr>
                <a:srgbClr val="CCFFCC"/>
              </a:buClr>
              <a:buFont typeface="Wingdings" pitchFamily="2" charset="2"/>
              <a:buChar char="Ø"/>
            </a:pPr>
            <a:r>
              <a:rPr lang="en-US" sz="3000" b="1">
                <a:solidFill>
                  <a:srgbClr val="CCFFCC"/>
                </a:solidFill>
              </a:rPr>
              <a:t>The second and third year contains the market projections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4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4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4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4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6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Marketing Research for the new venture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Wingdings" pitchFamily="2" charset="2"/>
              <a:buNone/>
            </a:pPr>
            <a:r>
              <a:rPr lang="en-US"/>
              <a:t>Marketing research involves gathering data in order to determine information like: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/>
              <a:t>Who will buy the product or service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/>
              <a:t>What is the size of potential market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/>
              <a:t>What price should be charged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/>
              <a:t>What should be the distribution channel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/>
              <a:t>What is the most effective promotion strategy</a:t>
            </a:r>
          </a:p>
          <a:p>
            <a:pPr marL="609600" indent="-609600">
              <a:buFont typeface="Wingdings" pitchFamily="2" charset="2"/>
              <a:buAutoNum type="arabicPeriod"/>
            </a:pP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Marketing Research for the new venture (Contd…)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Wingdings" pitchFamily="2" charset="2"/>
              <a:buNone/>
            </a:pPr>
            <a:r>
              <a:rPr lang="en-US"/>
              <a:t>Step 1: Defining the purpose or objectives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/>
              <a:t>How much potential customers would be willing to pay for the product or service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/>
              <a:t>Where potential customers would prefer to purchase the product or service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/>
              <a:t>Where the customer would expect to hear about or learn such product or service</a:t>
            </a:r>
          </a:p>
          <a:p>
            <a:pPr marL="609600" indent="-609600">
              <a:buFont typeface="Wingdings" pitchFamily="2" charset="2"/>
              <a:buNone/>
            </a:pP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Marketing Research for the new venture (Contd…)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Wingdings" pitchFamily="2" charset="2"/>
              <a:buNone/>
            </a:pPr>
            <a:r>
              <a:rPr lang="en-US"/>
              <a:t>Step 2: Gathering data from Secondary sources include: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/>
              <a:t>Trade Magazines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/>
              <a:t>Libraries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/>
              <a:t>Government agencies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/>
              <a:t>Universities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/>
              <a:t>internet</a:t>
            </a:r>
          </a:p>
          <a:p>
            <a:pPr marL="609600" indent="-609600">
              <a:buFont typeface="Wingdings" pitchFamily="2" charset="2"/>
              <a:buAutoNum type="arabicPeriod"/>
            </a:pPr>
            <a:endParaRPr lang="en-US"/>
          </a:p>
          <a:p>
            <a:pPr marL="609600" indent="-609600">
              <a:buFont typeface="Wingdings" pitchFamily="2" charset="2"/>
              <a:buNone/>
            </a:pPr>
            <a:endParaRPr lang="en-US"/>
          </a:p>
          <a:p>
            <a:pPr marL="609600" indent="-609600">
              <a:buFont typeface="Wingdings" pitchFamily="2" charset="2"/>
              <a:buAutoNum type="arabicPeriod"/>
            </a:pPr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Marketing Research for the new venture (Contd…)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Wingdings" pitchFamily="2" charset="2"/>
              <a:buNone/>
            </a:pPr>
            <a:r>
              <a:rPr lang="en-US"/>
              <a:t>Step 3: Gathering information from primary resources include: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/>
              <a:t>Observations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/>
              <a:t>Networking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/>
              <a:t>Interviewing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/>
              <a:t>Focus group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/>
              <a:t>Experimentation</a:t>
            </a:r>
          </a:p>
          <a:p>
            <a:pPr marL="609600" indent="-609600">
              <a:buFont typeface="Wingdings" pitchFamily="2" charset="2"/>
              <a:buAutoNum type="arabicPeriod"/>
            </a:pPr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Marketing Research for the new venture (Contd…)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Wingdings" pitchFamily="2" charset="2"/>
              <a:buNone/>
            </a:pPr>
            <a:r>
              <a:rPr lang="en-US"/>
              <a:t>Step 4: Analyzing and interpreting the results includes: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/>
              <a:t>Summarizing questions to answers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/>
              <a:t>Preliminary insights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/>
              <a:t>Cross tabulation of data for interpreting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lit">
  <a:themeElements>
    <a:clrScheme name="Slit 1">
      <a:dk1>
        <a:srgbClr val="8C0000"/>
      </a:dk1>
      <a:lt1>
        <a:srgbClr val="FFFFFF"/>
      </a:lt1>
      <a:dk2>
        <a:srgbClr val="720000"/>
      </a:dk2>
      <a:lt2>
        <a:srgbClr val="FFFFCC"/>
      </a:lt2>
      <a:accent1>
        <a:srgbClr val="FF3300"/>
      </a:accent1>
      <a:accent2>
        <a:srgbClr val="BE7960"/>
      </a:accent2>
      <a:accent3>
        <a:srgbClr val="BCAAAA"/>
      </a:accent3>
      <a:accent4>
        <a:srgbClr val="DADADA"/>
      </a:accent4>
      <a:accent5>
        <a:srgbClr val="FFADAA"/>
      </a:accent5>
      <a:accent6>
        <a:srgbClr val="AC6D56"/>
      </a:accent6>
      <a:hlink>
        <a:srgbClr val="FFCC66"/>
      </a:hlink>
      <a:folHlink>
        <a:srgbClr val="FF9900"/>
      </a:folHlink>
    </a:clrScheme>
    <a:fontScheme name="Sli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lit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t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Slit</Template>
  <TotalTime>218</TotalTime>
  <Words>367</Words>
  <Application>Microsoft Office PowerPoint</Application>
  <PresentationFormat>On-screen Show (4:3)</PresentationFormat>
  <Paragraphs>65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Slit</vt:lpstr>
      <vt:lpstr>ENTREPRENEURSHIP  Lecture No: 25 BY  CH. SHAHZAD ANSAR</vt:lpstr>
      <vt:lpstr>The Marketing Plan</vt:lpstr>
      <vt:lpstr>Outline for a Marketing Plan</vt:lpstr>
      <vt:lpstr>Purpose and timing of the Marketing Plan</vt:lpstr>
      <vt:lpstr>Marketing Research for the new venture</vt:lpstr>
      <vt:lpstr>Marketing Research for the new venture (Contd…)</vt:lpstr>
      <vt:lpstr>Marketing Research for the new venture (Contd…)</vt:lpstr>
      <vt:lpstr>Marketing Research for the new venture (Contd…)</vt:lpstr>
      <vt:lpstr>Marketing Research for the new venture (Contd…)</vt:lpstr>
      <vt:lpstr>Understanding the Marketing plan</vt:lpstr>
      <vt:lpstr>Characteristic of Marketing Plan</vt:lpstr>
    </vt:vector>
  </TitlesOfParts>
  <Company>T E V T 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ENTREPRENEURSHIP  Lecture No: 8 BY  CH. SHAHZAD ANSAR</dc:title>
  <dc:creator>GTTI</dc:creator>
  <cp:lastModifiedBy>Dr Gul zaman khan</cp:lastModifiedBy>
  <cp:revision>50</cp:revision>
  <dcterms:created xsi:type="dcterms:W3CDTF">2005-08-31T20:27:07Z</dcterms:created>
  <dcterms:modified xsi:type="dcterms:W3CDTF">2020-09-14T09:59:15Z</dcterms:modified>
</cp:coreProperties>
</file>